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5"/>
  </p:notesMasterIdLst>
  <p:sldIdLst>
    <p:sldId id="256" r:id="rId2"/>
    <p:sldId id="318" r:id="rId3"/>
    <p:sldId id="305" r:id="rId4"/>
    <p:sldId id="306" r:id="rId5"/>
    <p:sldId id="307" r:id="rId6"/>
    <p:sldId id="301" r:id="rId7"/>
    <p:sldId id="425" r:id="rId8"/>
    <p:sldId id="426" r:id="rId9"/>
    <p:sldId id="327" r:id="rId10"/>
    <p:sldId id="322" r:id="rId11"/>
    <p:sldId id="323" r:id="rId12"/>
    <p:sldId id="348" r:id="rId13"/>
    <p:sldId id="330" r:id="rId14"/>
    <p:sldId id="349" r:id="rId15"/>
    <p:sldId id="331" r:id="rId16"/>
    <p:sldId id="332" r:id="rId17"/>
    <p:sldId id="333" r:id="rId18"/>
    <p:sldId id="334" r:id="rId19"/>
    <p:sldId id="335" r:id="rId20"/>
    <p:sldId id="324" r:id="rId21"/>
    <p:sldId id="325" r:id="rId22"/>
    <p:sldId id="326" r:id="rId23"/>
    <p:sldId id="404" r:id="rId24"/>
    <p:sldId id="405" r:id="rId25"/>
    <p:sldId id="406" r:id="rId26"/>
    <p:sldId id="407" r:id="rId27"/>
    <p:sldId id="339" r:id="rId28"/>
    <p:sldId id="341" r:id="rId29"/>
    <p:sldId id="340" r:id="rId30"/>
    <p:sldId id="342" r:id="rId31"/>
    <p:sldId id="343" r:id="rId32"/>
    <p:sldId id="399" r:id="rId33"/>
    <p:sldId id="328" r:id="rId34"/>
    <p:sldId id="308" r:id="rId35"/>
    <p:sldId id="315" r:id="rId36"/>
    <p:sldId id="309" r:id="rId37"/>
    <p:sldId id="310" r:id="rId38"/>
    <p:sldId id="311" r:id="rId39"/>
    <p:sldId id="364" r:id="rId40"/>
    <p:sldId id="336" r:id="rId41"/>
    <p:sldId id="312" r:id="rId42"/>
    <p:sldId id="313" r:id="rId43"/>
    <p:sldId id="314" r:id="rId44"/>
    <p:sldId id="344" r:id="rId45"/>
    <p:sldId id="303" r:id="rId46"/>
    <p:sldId id="320" r:id="rId47"/>
    <p:sldId id="319" r:id="rId48"/>
    <p:sldId id="321" r:id="rId49"/>
    <p:sldId id="345" r:id="rId50"/>
    <p:sldId id="304" r:id="rId51"/>
    <p:sldId id="302" r:id="rId52"/>
    <p:sldId id="337" r:id="rId53"/>
    <p:sldId id="264" r:id="rId54"/>
    <p:sldId id="286" r:id="rId55"/>
    <p:sldId id="395" r:id="rId56"/>
    <p:sldId id="288" r:id="rId57"/>
    <p:sldId id="265" r:id="rId58"/>
    <p:sldId id="266" r:id="rId59"/>
    <p:sldId id="287" r:id="rId60"/>
    <p:sldId id="267" r:id="rId61"/>
    <p:sldId id="366" r:id="rId62"/>
    <p:sldId id="367" r:id="rId63"/>
    <p:sldId id="368" r:id="rId64"/>
    <p:sldId id="369" r:id="rId65"/>
    <p:sldId id="268" r:id="rId66"/>
    <p:sldId id="269" r:id="rId67"/>
    <p:sldId id="270" r:id="rId68"/>
    <p:sldId id="278" r:id="rId69"/>
    <p:sldId id="350" r:id="rId70"/>
    <p:sldId id="351" r:id="rId71"/>
    <p:sldId id="352" r:id="rId72"/>
    <p:sldId id="260" r:id="rId73"/>
    <p:sldId id="353" r:id="rId74"/>
    <p:sldId id="354" r:id="rId75"/>
    <p:sldId id="355" r:id="rId76"/>
    <p:sldId id="356" r:id="rId77"/>
    <p:sldId id="259" r:id="rId78"/>
    <p:sldId id="358" r:id="rId79"/>
    <p:sldId id="359" r:id="rId80"/>
    <p:sldId id="360" r:id="rId81"/>
    <p:sldId id="361" r:id="rId82"/>
    <p:sldId id="261" r:id="rId83"/>
    <p:sldId id="263" r:id="rId84"/>
    <p:sldId id="357" r:id="rId85"/>
    <p:sldId id="280" r:id="rId86"/>
    <p:sldId id="262" r:id="rId87"/>
    <p:sldId id="362" r:id="rId88"/>
    <p:sldId id="363" r:id="rId89"/>
    <p:sldId id="281" r:id="rId90"/>
    <p:sldId id="376" r:id="rId91"/>
    <p:sldId id="377" r:id="rId92"/>
    <p:sldId id="378" r:id="rId93"/>
    <p:sldId id="379" r:id="rId94"/>
    <p:sldId id="380" r:id="rId95"/>
    <p:sldId id="381" r:id="rId96"/>
    <p:sldId id="283" r:id="rId97"/>
    <p:sldId id="365" r:id="rId98"/>
    <p:sldId id="282" r:id="rId99"/>
    <p:sldId id="284" r:id="rId100"/>
    <p:sldId id="285" r:id="rId101"/>
    <p:sldId id="289" r:id="rId102"/>
    <p:sldId id="290" r:id="rId103"/>
    <p:sldId id="291" r:id="rId104"/>
    <p:sldId id="292" r:id="rId105"/>
    <p:sldId id="293" r:id="rId106"/>
    <p:sldId id="294" r:id="rId107"/>
    <p:sldId id="295" r:id="rId108"/>
    <p:sldId id="296" r:id="rId109"/>
    <p:sldId id="338" r:id="rId110"/>
    <p:sldId id="316" r:id="rId111"/>
    <p:sldId id="410" r:id="rId112"/>
    <p:sldId id="408" r:id="rId113"/>
    <p:sldId id="409" r:id="rId114"/>
    <p:sldId id="411" r:id="rId115"/>
    <p:sldId id="412" r:id="rId116"/>
    <p:sldId id="414" r:id="rId117"/>
    <p:sldId id="415" r:id="rId118"/>
    <p:sldId id="416" r:id="rId119"/>
    <p:sldId id="417" r:id="rId120"/>
    <p:sldId id="420" r:id="rId121"/>
    <p:sldId id="419" r:id="rId122"/>
    <p:sldId id="421" r:id="rId123"/>
    <p:sldId id="422" r:id="rId124"/>
    <p:sldId id="347" r:id="rId125"/>
    <p:sldId id="297" r:id="rId126"/>
    <p:sldId id="298" r:id="rId127"/>
    <p:sldId id="299" r:id="rId128"/>
    <p:sldId id="300" r:id="rId129"/>
    <p:sldId id="431" r:id="rId130"/>
    <p:sldId id="432" r:id="rId131"/>
    <p:sldId id="317" r:id="rId132"/>
    <p:sldId id="370" r:id="rId133"/>
    <p:sldId id="372" r:id="rId134"/>
    <p:sldId id="374" r:id="rId135"/>
    <p:sldId id="373" r:id="rId136"/>
    <p:sldId id="375" r:id="rId137"/>
    <p:sldId id="371" r:id="rId138"/>
    <p:sldId id="382" r:id="rId139"/>
    <p:sldId id="383" r:id="rId140"/>
    <p:sldId id="384" r:id="rId141"/>
    <p:sldId id="387" r:id="rId142"/>
    <p:sldId id="385" r:id="rId143"/>
    <p:sldId id="386" r:id="rId144"/>
    <p:sldId id="388" r:id="rId145"/>
    <p:sldId id="389" r:id="rId146"/>
    <p:sldId id="424" r:id="rId147"/>
    <p:sldId id="429" r:id="rId148"/>
    <p:sldId id="430" r:id="rId149"/>
    <p:sldId id="403" r:id="rId150"/>
    <p:sldId id="390" r:id="rId151"/>
    <p:sldId id="391" r:id="rId152"/>
    <p:sldId id="393" r:id="rId153"/>
    <p:sldId id="397" r:id="rId154"/>
    <p:sldId id="398" r:id="rId155"/>
    <p:sldId id="400" r:id="rId156"/>
    <p:sldId id="402" r:id="rId157"/>
    <p:sldId id="401" r:id="rId158"/>
    <p:sldId id="396" r:id="rId159"/>
    <p:sldId id="392" r:id="rId160"/>
    <p:sldId id="423" r:id="rId161"/>
    <p:sldId id="394" r:id="rId162"/>
    <p:sldId id="427" r:id="rId163"/>
    <p:sldId id="428"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137</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2/11/2026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r>
              <a:rPr lang="en-US" dirty="0" err="1">
                <a:effectLst/>
              </a:rPr>
              <a:t>IndexOfAny</a:t>
            </a:r>
            <a:endParaRPr lang="en-US" dirty="0">
              <a:effectLst/>
            </a:endParaRPr>
          </a:p>
          <a:p>
            <a:pPr lvl="1"/>
            <a:r>
              <a:rPr lang="en-US" dirty="0" err="1">
                <a:effectLst/>
              </a:rPr>
              <a:t>text.IndexOfAny</a:t>
            </a:r>
            <a:r>
              <a:rPr lang="en-US" dirty="0">
                <a:effectLst/>
              </a:rPr>
              <a:t>(</a:t>
            </a:r>
            <a:r>
              <a:rPr lang="en-US" dirty="0" err="1">
                <a:effectLst/>
              </a:rPr>
              <a:t>specialChars</a:t>
            </a:r>
            <a:r>
              <a:rPr lang="en-US" dirty="0">
                <a:effectLst/>
              </a:rPr>
              <a:t>)</a:t>
            </a:r>
          </a:p>
          <a:p>
            <a:pPr lvl="2"/>
            <a:r>
              <a:rPr lang="en-US" dirty="0">
                <a:effectLst/>
              </a:rPr>
              <a:t> return -1 if the text does not contain any char of special chars array</a:t>
            </a:r>
          </a:p>
          <a:p>
            <a:pPr lvl="2"/>
            <a:r>
              <a:rPr lang="en-US" dirty="0">
                <a:effectLst/>
              </a:rPr>
              <a:t>It returns the zero-based index (the position) of the first match.</a:t>
            </a:r>
            <a:endParaRPr lang="en-US" dirty="0"/>
          </a:p>
          <a:p>
            <a:endParaRPr lang="en-US" dirty="0"/>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7E8A-D351-4F1F-CF1F-A09B21B0DA3C}"/>
              </a:ext>
            </a:extLst>
          </p:cNvPr>
          <p:cNvSpPr>
            <a:spLocks noGrp="1"/>
          </p:cNvSpPr>
          <p:nvPr>
            <p:ph type="title"/>
          </p:nvPr>
        </p:nvSpPr>
        <p:spPr>
          <a:xfrm>
            <a:off x="919119" y="0"/>
            <a:ext cx="10353762" cy="570271"/>
          </a:xfrm>
        </p:spPr>
        <p:txBody>
          <a:bodyPr>
            <a:normAutofit fontScale="90000"/>
          </a:bodyPr>
          <a:lstStyle/>
          <a:p>
            <a:r>
              <a:rPr lang="en-US" dirty="0"/>
              <a:t>Expand </a:t>
            </a:r>
          </a:p>
        </p:txBody>
      </p:sp>
      <p:sp>
        <p:nvSpPr>
          <p:cNvPr id="3" name="Content Placeholder 2">
            <a:extLst>
              <a:ext uri="{FF2B5EF4-FFF2-40B4-BE49-F238E27FC236}">
                <a16:creationId xmlns:a16="http://schemas.microsoft.com/office/drawing/2014/main" id="{6859DC3F-13FA-AD47-589A-672BEF6CE45C}"/>
              </a:ext>
            </a:extLst>
          </p:cNvPr>
          <p:cNvSpPr>
            <a:spLocks noGrp="1"/>
          </p:cNvSpPr>
          <p:nvPr>
            <p:ph idx="1"/>
          </p:nvPr>
        </p:nvSpPr>
        <p:spPr>
          <a:xfrm>
            <a:off x="137652" y="570271"/>
            <a:ext cx="11887199" cy="6204155"/>
          </a:xfrm>
        </p:spPr>
        <p:txBody>
          <a:bodyPr/>
          <a:lstStyle/>
          <a:p>
            <a:r>
              <a:rPr lang="en-US" b="1" dirty="0">
                <a:effectLst/>
              </a:rPr>
              <a:t>Expand()</a:t>
            </a:r>
            <a:r>
              <a:rPr lang="en-US" dirty="0">
                <a:effectLst/>
              </a:rPr>
              <a:t> method is responsible for "unwrapping" nested expressions so that your database provider (like Entity Framework) can understand them.</a:t>
            </a:r>
          </a:p>
          <a:p>
            <a:r>
              <a:rPr lang="en-US" dirty="0">
                <a:effectLst/>
              </a:rPr>
              <a:t>By default, C# doesn't let you simply "plug" one expression inside another and send it to a database</a:t>
            </a:r>
          </a:p>
          <a:p>
            <a:r>
              <a:rPr lang="en-US" dirty="0"/>
              <a:t>If you try to combine expressions manually, EF Core sees a reference to a variable rather than the actual code inside that variable. This results in the famous </a:t>
            </a:r>
            <a:r>
              <a:rPr lang="en-US" b="1" dirty="0">
                <a:solidFill>
                  <a:srgbClr val="FF0000"/>
                </a:solidFill>
              </a:rPr>
              <a:t>"The LINQ expression could not be translated"</a:t>
            </a:r>
            <a:r>
              <a:rPr lang="en-US" dirty="0"/>
              <a:t> error.</a:t>
            </a:r>
          </a:p>
          <a:p>
            <a:endParaRPr lang="en-US" dirty="0"/>
          </a:p>
          <a:p>
            <a:endParaRPr lang="en-US" dirty="0"/>
          </a:p>
          <a:p>
            <a:endParaRPr lang="en-US" dirty="0"/>
          </a:p>
          <a:p>
            <a:r>
              <a:rPr lang="en-US" b="1" dirty="0">
                <a:effectLst/>
              </a:rPr>
              <a:t>Without Expand</a:t>
            </a:r>
            <a:r>
              <a:rPr lang="en-US" dirty="0">
                <a:effectLst/>
              </a:rPr>
              <a:t>: EF Core sees: "Filter where Condition A is true AND call a C# variable named query." SQL has no idea what a C# variable named query is</a:t>
            </a:r>
          </a:p>
          <a:p>
            <a:r>
              <a:rPr lang="en-US" b="1" dirty="0">
                <a:effectLst/>
              </a:rPr>
              <a:t>With Expand</a:t>
            </a:r>
            <a:r>
              <a:rPr lang="en-US" dirty="0">
                <a:effectLst/>
              </a:rPr>
              <a:t>: LINQKit physically injects the logic from query into the main expression tree. EF Core now sees: "Filter where Condition A is true AND Condition B is true". </a:t>
            </a:r>
          </a:p>
          <a:p>
            <a:r>
              <a:rPr lang="en-US" b="1" dirty="0">
                <a:effectLst/>
              </a:rPr>
              <a:t>Target Type</a:t>
            </a:r>
            <a:r>
              <a:rPr lang="en-US" dirty="0">
                <a:effectLst/>
              </a:rPr>
              <a:t>: Expand() is an extension method for </a:t>
            </a:r>
            <a:r>
              <a:rPr lang="en-US" b="1" dirty="0">
                <a:effectLst/>
              </a:rPr>
              <a:t>Expression&lt;</a:t>
            </a:r>
            <a:r>
              <a:rPr lang="en-US" b="1" dirty="0" err="1">
                <a:effectLst/>
              </a:rPr>
              <a:t>TDelegate</a:t>
            </a:r>
            <a:r>
              <a:rPr lang="en-US" b="1" dirty="0">
                <a:effectLst/>
              </a:rPr>
              <a:t>&gt;</a:t>
            </a:r>
            <a:r>
              <a:rPr lang="en-US" dirty="0">
                <a:effectLst/>
              </a:rPr>
              <a:t> (it does not work on </a:t>
            </a:r>
            <a:r>
              <a:rPr lang="en-US" dirty="0" err="1">
                <a:effectLst/>
              </a:rPr>
              <a:t>IQueryable</a:t>
            </a:r>
            <a:r>
              <a:rPr lang="en-US" dirty="0">
                <a:effectLst/>
              </a:rPr>
              <a:t>).</a:t>
            </a:r>
          </a:p>
          <a:p>
            <a:endParaRPr lang="en-US" dirty="0"/>
          </a:p>
        </p:txBody>
      </p:sp>
      <p:pic>
        <p:nvPicPr>
          <p:cNvPr id="8" name="Picture 7">
            <a:extLst>
              <a:ext uri="{FF2B5EF4-FFF2-40B4-BE49-F238E27FC236}">
                <a16:creationId xmlns:a16="http://schemas.microsoft.com/office/drawing/2014/main" id="{95A1A9E3-1AF5-4E6E-2B06-398EDAFF2905}"/>
              </a:ext>
            </a:extLst>
          </p:cNvPr>
          <p:cNvPicPr>
            <a:picLocks noChangeAspect="1"/>
          </p:cNvPicPr>
          <p:nvPr/>
        </p:nvPicPr>
        <p:blipFill>
          <a:blip r:embed="rId2"/>
          <a:stretch>
            <a:fillRect/>
          </a:stretch>
        </p:blipFill>
        <p:spPr>
          <a:xfrm>
            <a:off x="446544" y="2812027"/>
            <a:ext cx="6788143" cy="1297858"/>
          </a:xfrm>
          <a:prstGeom prst="rect">
            <a:avLst/>
          </a:prstGeom>
        </p:spPr>
      </p:pic>
    </p:spTree>
    <p:extLst>
      <p:ext uri="{BB962C8B-B14F-4D97-AF65-F5344CB8AC3E}">
        <p14:creationId xmlns:p14="http://schemas.microsoft.com/office/powerpoint/2010/main" val="414146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5DB3-448B-9C8E-7DEE-901A4B866DD6}"/>
              </a:ext>
            </a:extLst>
          </p:cNvPr>
          <p:cNvSpPr>
            <a:spLocks noGrp="1"/>
          </p:cNvSpPr>
          <p:nvPr>
            <p:ph type="title"/>
          </p:nvPr>
        </p:nvSpPr>
        <p:spPr>
          <a:xfrm>
            <a:off x="919119" y="0"/>
            <a:ext cx="10353762" cy="501445"/>
          </a:xfrm>
        </p:spPr>
        <p:txBody>
          <a:bodyPr>
            <a:normAutofit fontScale="90000"/>
          </a:bodyPr>
          <a:lstStyle/>
          <a:p>
            <a:r>
              <a:rPr lang="en-US" b="1" dirty="0"/>
              <a:t>Invoke</a:t>
            </a:r>
          </a:p>
        </p:txBody>
      </p:sp>
      <p:sp>
        <p:nvSpPr>
          <p:cNvPr id="3" name="Content Placeholder 2">
            <a:extLst>
              <a:ext uri="{FF2B5EF4-FFF2-40B4-BE49-F238E27FC236}">
                <a16:creationId xmlns:a16="http://schemas.microsoft.com/office/drawing/2014/main" id="{C15AEAC9-13EB-C11E-1772-D67C1936C156}"/>
              </a:ext>
            </a:extLst>
          </p:cNvPr>
          <p:cNvSpPr>
            <a:spLocks noGrp="1"/>
          </p:cNvSpPr>
          <p:nvPr>
            <p:ph idx="1"/>
          </p:nvPr>
        </p:nvSpPr>
        <p:spPr>
          <a:xfrm>
            <a:off x="186813" y="432619"/>
            <a:ext cx="11818374" cy="6282813"/>
          </a:xfrm>
        </p:spPr>
        <p:txBody>
          <a:bodyPr/>
          <a:lstStyle/>
          <a:p>
            <a:pPr marL="36900" indent="0">
              <a:buNone/>
            </a:pPr>
            <a:endParaRPr lang="en-US" dirty="0">
              <a:effectLst/>
            </a:endParaRPr>
          </a:p>
          <a:p>
            <a:endParaRPr lang="en-US" dirty="0">
              <a:effectLst/>
            </a:endParaRPr>
          </a:p>
          <a:p>
            <a:r>
              <a:rPr lang="en-US" dirty="0">
                <a:effectLst/>
              </a:rPr>
              <a:t>Normally, you can't just "nest" one expression inside another</a:t>
            </a:r>
          </a:p>
          <a:p>
            <a:endParaRPr lang="en-US" dirty="0"/>
          </a:p>
        </p:txBody>
      </p:sp>
      <p:pic>
        <p:nvPicPr>
          <p:cNvPr id="5" name="Picture 4">
            <a:extLst>
              <a:ext uri="{FF2B5EF4-FFF2-40B4-BE49-F238E27FC236}">
                <a16:creationId xmlns:a16="http://schemas.microsoft.com/office/drawing/2014/main" id="{A063CBA7-89A5-A2A0-B32F-CB7C8916E4BF}"/>
              </a:ext>
            </a:extLst>
          </p:cNvPr>
          <p:cNvPicPr>
            <a:picLocks noChangeAspect="1"/>
          </p:cNvPicPr>
          <p:nvPr/>
        </p:nvPicPr>
        <p:blipFill>
          <a:blip r:embed="rId2"/>
          <a:stretch>
            <a:fillRect/>
          </a:stretch>
        </p:blipFill>
        <p:spPr>
          <a:xfrm>
            <a:off x="306933" y="648603"/>
            <a:ext cx="6163953" cy="484239"/>
          </a:xfrm>
          <a:prstGeom prst="rect">
            <a:avLst/>
          </a:prstGeom>
        </p:spPr>
      </p:pic>
      <p:pic>
        <p:nvPicPr>
          <p:cNvPr id="7" name="Picture 6">
            <a:extLst>
              <a:ext uri="{FF2B5EF4-FFF2-40B4-BE49-F238E27FC236}">
                <a16:creationId xmlns:a16="http://schemas.microsoft.com/office/drawing/2014/main" id="{CCF79834-2080-062B-D145-DD3C443A0DBB}"/>
              </a:ext>
            </a:extLst>
          </p:cNvPr>
          <p:cNvPicPr>
            <a:picLocks noChangeAspect="1"/>
          </p:cNvPicPr>
          <p:nvPr/>
        </p:nvPicPr>
        <p:blipFill>
          <a:blip r:embed="rId3"/>
          <a:stretch>
            <a:fillRect/>
          </a:stretch>
        </p:blipFill>
        <p:spPr>
          <a:xfrm>
            <a:off x="306933" y="1785051"/>
            <a:ext cx="6240144" cy="641844"/>
          </a:xfrm>
          <a:prstGeom prst="rect">
            <a:avLst/>
          </a:prstGeom>
        </p:spPr>
      </p:pic>
      <p:pic>
        <p:nvPicPr>
          <p:cNvPr id="9" name="Picture 8">
            <a:extLst>
              <a:ext uri="{FF2B5EF4-FFF2-40B4-BE49-F238E27FC236}">
                <a16:creationId xmlns:a16="http://schemas.microsoft.com/office/drawing/2014/main" id="{3250A075-5CA2-A205-B15B-A385EBCBD7FA}"/>
              </a:ext>
            </a:extLst>
          </p:cNvPr>
          <p:cNvPicPr>
            <a:picLocks noChangeAspect="1"/>
          </p:cNvPicPr>
          <p:nvPr/>
        </p:nvPicPr>
        <p:blipFill>
          <a:blip r:embed="rId4"/>
          <a:stretch>
            <a:fillRect/>
          </a:stretch>
        </p:blipFill>
        <p:spPr>
          <a:xfrm>
            <a:off x="306933" y="2737370"/>
            <a:ext cx="6240144" cy="1004066"/>
          </a:xfrm>
          <a:prstGeom prst="rect">
            <a:avLst/>
          </a:prstGeom>
        </p:spPr>
      </p:pic>
    </p:spTree>
    <p:extLst>
      <p:ext uri="{BB962C8B-B14F-4D97-AF65-F5344CB8AC3E}">
        <p14:creationId xmlns:p14="http://schemas.microsoft.com/office/powerpoint/2010/main" val="3115775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58A-67BD-7076-930D-3ECFAF9B930B}"/>
              </a:ext>
            </a:extLst>
          </p:cNvPr>
          <p:cNvSpPr>
            <a:spLocks noGrp="1"/>
          </p:cNvSpPr>
          <p:nvPr>
            <p:ph type="title"/>
          </p:nvPr>
        </p:nvSpPr>
        <p:spPr>
          <a:xfrm>
            <a:off x="913795" y="253329"/>
            <a:ext cx="10353762" cy="801748"/>
          </a:xfrm>
        </p:spPr>
        <p:txBody>
          <a:bodyPr/>
          <a:lstStyle/>
          <a:p>
            <a:r>
              <a:rPr lang="en-US" dirty="0"/>
              <a:t>Make folder as repo in </a:t>
            </a:r>
            <a:r>
              <a:rPr lang="en-US" dirty="0" err="1"/>
              <a:t>github</a:t>
            </a:r>
            <a:endParaRPr lang="en-US" dirty="0"/>
          </a:p>
        </p:txBody>
      </p:sp>
      <p:sp>
        <p:nvSpPr>
          <p:cNvPr id="3" name="Content Placeholder 2">
            <a:extLst>
              <a:ext uri="{FF2B5EF4-FFF2-40B4-BE49-F238E27FC236}">
                <a16:creationId xmlns:a16="http://schemas.microsoft.com/office/drawing/2014/main" id="{65462674-6EC8-2657-B551-2F5F683BEE68}"/>
              </a:ext>
            </a:extLst>
          </p:cNvPr>
          <p:cNvSpPr>
            <a:spLocks noGrp="1"/>
          </p:cNvSpPr>
          <p:nvPr>
            <p:ph idx="1"/>
          </p:nvPr>
        </p:nvSpPr>
        <p:spPr>
          <a:xfrm>
            <a:off x="432079" y="1732449"/>
            <a:ext cx="10835478" cy="4386997"/>
          </a:xfrm>
        </p:spPr>
        <p:txBody>
          <a:bodyPr/>
          <a:lstStyle/>
          <a:p>
            <a:r>
              <a:rPr lang="en-US" dirty="0"/>
              <a:t>Create repo at your </a:t>
            </a:r>
            <a:r>
              <a:rPr lang="en-US" dirty="0" err="1"/>
              <a:t>github</a:t>
            </a:r>
            <a:endParaRPr lang="en-US" dirty="0"/>
          </a:p>
          <a:p>
            <a:r>
              <a:rPr lang="en-US" dirty="0"/>
              <a:t>Open </a:t>
            </a:r>
            <a:r>
              <a:rPr lang="en-US" b="1" dirty="0"/>
              <a:t>Git Bash / Terminal / CMD</a:t>
            </a:r>
            <a:r>
              <a:rPr lang="en-US" dirty="0"/>
              <a:t> and navigate to your folder:</a:t>
            </a:r>
          </a:p>
          <a:p>
            <a:r>
              <a:rPr lang="en-US" dirty="0"/>
              <a:t>git </a:t>
            </a:r>
            <a:r>
              <a:rPr lang="en-US" dirty="0" err="1"/>
              <a:t>init</a:t>
            </a:r>
            <a:endParaRPr lang="en-US" dirty="0"/>
          </a:p>
          <a:p>
            <a:r>
              <a:rPr lang="en-US" dirty="0"/>
              <a:t>git add .</a:t>
            </a:r>
          </a:p>
          <a:p>
            <a:r>
              <a:rPr lang="en-US" dirty="0"/>
              <a:t>git commit -m "Initial commit"</a:t>
            </a:r>
          </a:p>
          <a:p>
            <a:r>
              <a:rPr lang="en-US" dirty="0">
                <a:effectLst/>
              </a:rPr>
              <a:t>git branch -M master // rename the current branch </a:t>
            </a:r>
            <a:r>
              <a:rPr lang="en-US">
                <a:effectLst/>
              </a:rPr>
              <a:t>to master</a:t>
            </a:r>
            <a:endParaRPr lang="en-US" dirty="0">
              <a:effectLst/>
            </a:endParaRPr>
          </a:p>
          <a:p>
            <a:r>
              <a:rPr lang="en-US" dirty="0">
                <a:effectLst/>
              </a:rPr>
              <a:t>git remote add origin https://github.com/AhmedMohamedSamir1/Summary.git</a:t>
            </a:r>
          </a:p>
          <a:p>
            <a:r>
              <a:rPr lang="en-US" dirty="0"/>
              <a:t>git push -u origin master</a:t>
            </a:r>
          </a:p>
        </p:txBody>
      </p:sp>
    </p:spTree>
    <p:extLst>
      <p:ext uri="{BB962C8B-B14F-4D97-AF65-F5344CB8AC3E}">
        <p14:creationId xmlns:p14="http://schemas.microsoft.com/office/powerpoint/2010/main" val="36159696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A044-FD9D-5528-FB94-4029BB2F2300}"/>
              </a:ext>
            </a:extLst>
          </p:cNvPr>
          <p:cNvSpPr>
            <a:spLocks noGrp="1"/>
          </p:cNvSpPr>
          <p:nvPr>
            <p:ph type="title"/>
          </p:nvPr>
        </p:nvSpPr>
        <p:spPr>
          <a:xfrm>
            <a:off x="913795" y="0"/>
            <a:ext cx="10353762" cy="609600"/>
          </a:xfrm>
        </p:spPr>
        <p:txBody>
          <a:bodyPr>
            <a:normAutofit fontScale="90000"/>
          </a:bodyPr>
          <a:lstStyle/>
          <a:p>
            <a:r>
              <a:rPr lang="en-US" b="1" dirty="0"/>
              <a:t>Git stash</a:t>
            </a:r>
          </a:p>
        </p:txBody>
      </p:sp>
      <p:sp>
        <p:nvSpPr>
          <p:cNvPr id="3" name="Content Placeholder 2">
            <a:extLst>
              <a:ext uri="{FF2B5EF4-FFF2-40B4-BE49-F238E27FC236}">
                <a16:creationId xmlns:a16="http://schemas.microsoft.com/office/drawing/2014/main" id="{62B797A2-F3D5-C96D-BF2B-FC2490CE2712}"/>
              </a:ext>
            </a:extLst>
          </p:cNvPr>
          <p:cNvSpPr>
            <a:spLocks noGrp="1"/>
          </p:cNvSpPr>
          <p:nvPr>
            <p:ph idx="1"/>
          </p:nvPr>
        </p:nvSpPr>
        <p:spPr>
          <a:xfrm>
            <a:off x="324465" y="609601"/>
            <a:ext cx="11454580" cy="6076334"/>
          </a:xfrm>
        </p:spPr>
        <p:txBody>
          <a:bodyPr/>
          <a:lstStyle/>
          <a:p>
            <a:r>
              <a:rPr lang="en-US" dirty="0"/>
              <a:t>Usage: to shelve your current work by hiding the uncommitted changes and store them at repository level (stash list)</a:t>
            </a:r>
          </a:p>
          <a:p>
            <a:r>
              <a:rPr lang="en-US" dirty="0"/>
              <a:t>Use cases</a:t>
            </a:r>
          </a:p>
          <a:p>
            <a:pPr lvl="1"/>
            <a:r>
              <a:rPr lang="en-US" dirty="0">
                <a:effectLst/>
              </a:rPr>
              <a:t>If you are mid-task and need to switch branches (e.g., to fix an urgent bug), Git often blocks the switch if you have uncommitted changes. Stashing clears these changes so you can move freely</a:t>
            </a:r>
            <a:endParaRPr lang="en-US" dirty="0"/>
          </a:p>
          <a:p>
            <a:pPr lvl="1"/>
            <a:r>
              <a:rPr lang="en-US" dirty="0">
                <a:effectLst/>
              </a:rPr>
              <a:t>hide your local work so you can git pull the latest code without merge conflicts blocking the process.</a:t>
            </a:r>
          </a:p>
          <a:p>
            <a:pPr lvl="1"/>
            <a:endParaRPr lang="en-US" dirty="0"/>
          </a:p>
          <a:p>
            <a:r>
              <a:rPr lang="en-US" b="1" dirty="0">
                <a:solidFill>
                  <a:srgbClr val="FFFF00"/>
                </a:solidFill>
              </a:rPr>
              <a:t>git stash : </a:t>
            </a:r>
            <a:r>
              <a:rPr lang="en-US" dirty="0">
                <a:effectLst/>
              </a:rPr>
              <a:t>Temporarily "hides" your uncommitted changes.</a:t>
            </a:r>
          </a:p>
          <a:p>
            <a:r>
              <a:rPr lang="en-US" b="1" dirty="0">
                <a:solidFill>
                  <a:srgbClr val="FFFF00"/>
                </a:solidFill>
                <a:effectLst/>
              </a:rPr>
              <a:t>git stash pop </a:t>
            </a:r>
            <a:r>
              <a:rPr lang="en-US" dirty="0">
                <a:effectLst/>
              </a:rPr>
              <a:t>:  Re-applies your personal changes on top of the new code.</a:t>
            </a:r>
          </a:p>
          <a:p>
            <a:pPr lvl="1"/>
            <a:r>
              <a:rPr lang="en-US" b="1" dirty="0">
                <a:effectLst/>
              </a:rPr>
              <a:t>Success : dropped from stash list</a:t>
            </a:r>
          </a:p>
          <a:p>
            <a:pPr lvl="1"/>
            <a:r>
              <a:rPr lang="en-US" b="1" dirty="0">
                <a:effectLst/>
              </a:rPr>
              <a:t>Conflict: Yes</a:t>
            </a:r>
            <a:r>
              <a:rPr lang="en-US" dirty="0">
                <a:effectLst/>
              </a:rPr>
              <a:t> (Must be manually dropped later)</a:t>
            </a:r>
          </a:p>
          <a:p>
            <a:r>
              <a:rPr lang="en-US" b="1" dirty="0">
                <a:solidFill>
                  <a:srgbClr val="FFFF00"/>
                </a:solidFill>
                <a:effectLst/>
              </a:rPr>
              <a:t>git stash apply</a:t>
            </a:r>
            <a:r>
              <a:rPr lang="en-US" dirty="0">
                <a:effectLst/>
              </a:rPr>
              <a:t> : always keeps the copy in your stash list until you are 100% sure your code is working</a:t>
            </a:r>
            <a:endParaRPr lang="en-US" b="1" dirty="0">
              <a:effectLst/>
            </a:endParaRPr>
          </a:p>
          <a:p>
            <a:r>
              <a:rPr lang="en-US" b="1" dirty="0">
                <a:solidFill>
                  <a:srgbClr val="FFFF00"/>
                </a:solidFill>
                <a:effectLst/>
              </a:rPr>
              <a:t>git stash branch &lt;name&gt;</a:t>
            </a:r>
            <a:r>
              <a:rPr lang="en-US" b="1" dirty="0">
                <a:effectLst/>
              </a:rPr>
              <a:t> </a:t>
            </a:r>
            <a:r>
              <a:rPr lang="en-US" dirty="0">
                <a:effectLst/>
              </a:rPr>
              <a:t>: If a stash is too complex to apply to your current branch due to conflicts, this command creates a </a:t>
            </a:r>
            <a:r>
              <a:rPr lang="en-US" b="1" dirty="0">
                <a:effectLst/>
              </a:rPr>
              <a:t>new branch</a:t>
            </a:r>
            <a:r>
              <a:rPr lang="en-US" dirty="0">
                <a:effectLst/>
              </a:rPr>
              <a:t> specifically from the point where you originally stashed the work.</a:t>
            </a:r>
          </a:p>
        </p:txBody>
      </p:sp>
    </p:spTree>
    <p:extLst>
      <p:ext uri="{BB962C8B-B14F-4D97-AF65-F5344CB8AC3E}">
        <p14:creationId xmlns:p14="http://schemas.microsoft.com/office/powerpoint/2010/main" val="6696299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02C2-B9C7-8ADF-B0A8-DB507887EDFB}"/>
              </a:ext>
            </a:extLst>
          </p:cNvPr>
          <p:cNvSpPr>
            <a:spLocks noGrp="1"/>
          </p:cNvSpPr>
          <p:nvPr>
            <p:ph type="title"/>
          </p:nvPr>
        </p:nvSpPr>
        <p:spPr>
          <a:xfrm>
            <a:off x="913795" y="0"/>
            <a:ext cx="10353762" cy="530942"/>
          </a:xfrm>
        </p:spPr>
        <p:txBody>
          <a:bodyPr>
            <a:normAutofit fontScale="90000"/>
          </a:bodyPr>
          <a:lstStyle/>
          <a:p>
            <a:r>
              <a:rPr lang="en-US" dirty="0"/>
              <a:t>Stash [cont.]</a:t>
            </a:r>
          </a:p>
        </p:txBody>
      </p:sp>
      <p:sp>
        <p:nvSpPr>
          <p:cNvPr id="3" name="Content Placeholder 2">
            <a:extLst>
              <a:ext uri="{FF2B5EF4-FFF2-40B4-BE49-F238E27FC236}">
                <a16:creationId xmlns:a16="http://schemas.microsoft.com/office/drawing/2014/main" id="{ADD55D22-8D72-DE99-B89E-4720CEE88C66}"/>
              </a:ext>
            </a:extLst>
          </p:cNvPr>
          <p:cNvSpPr>
            <a:spLocks noGrp="1"/>
          </p:cNvSpPr>
          <p:nvPr>
            <p:ph idx="1"/>
          </p:nvPr>
        </p:nvSpPr>
        <p:spPr>
          <a:xfrm>
            <a:off x="285135" y="530942"/>
            <a:ext cx="11779046" cy="6164825"/>
          </a:xfrm>
        </p:spPr>
        <p:txBody>
          <a:bodyPr/>
          <a:lstStyle/>
          <a:p>
            <a:r>
              <a:rPr lang="en-US" b="1" dirty="0">
                <a:effectLst/>
              </a:rPr>
              <a:t>Stash 1:</a:t>
            </a:r>
            <a:r>
              <a:rPr lang="en-US" dirty="0">
                <a:effectLst/>
              </a:rPr>
              <a:t>  </a:t>
            </a:r>
            <a:r>
              <a:rPr lang="en-US" b="1" dirty="0">
                <a:solidFill>
                  <a:srgbClr val="FFFF00"/>
                </a:solidFill>
                <a:effectLst/>
              </a:rPr>
              <a:t>git</a:t>
            </a:r>
            <a:r>
              <a:rPr lang="en-US" dirty="0">
                <a:effectLst/>
              </a:rPr>
              <a:t> stash push -m "progress on feature A"</a:t>
            </a:r>
          </a:p>
          <a:p>
            <a:r>
              <a:rPr lang="en-US" b="1" dirty="0">
                <a:effectLst/>
              </a:rPr>
              <a:t>Stash 2:</a:t>
            </a:r>
            <a:r>
              <a:rPr lang="en-US" dirty="0">
                <a:effectLst/>
              </a:rPr>
              <a:t>  git stash push -m "quick fix for bug B"</a:t>
            </a:r>
          </a:p>
          <a:p>
            <a:r>
              <a:rPr lang="en-US" b="1" dirty="0">
                <a:effectLst/>
              </a:rPr>
              <a:t>To View Your Stash List: </a:t>
            </a:r>
            <a:r>
              <a:rPr lang="en-US" b="1" dirty="0">
                <a:solidFill>
                  <a:srgbClr val="FFFF00"/>
                </a:solidFill>
                <a:effectLst/>
              </a:rPr>
              <a:t>git</a:t>
            </a:r>
            <a:r>
              <a:rPr lang="en-US" b="1" dirty="0">
                <a:effectLst/>
              </a:rPr>
              <a:t> </a:t>
            </a:r>
            <a:r>
              <a:rPr lang="en-US" b="1" dirty="0">
                <a:solidFill>
                  <a:srgbClr val="FFFF00"/>
                </a:solidFill>
                <a:effectLst/>
              </a:rPr>
              <a:t>stash</a:t>
            </a:r>
            <a:r>
              <a:rPr lang="en-US" b="1" dirty="0">
                <a:effectLst/>
              </a:rPr>
              <a:t> </a:t>
            </a:r>
            <a:r>
              <a:rPr lang="en-US" b="1" dirty="0">
                <a:solidFill>
                  <a:srgbClr val="FFFF00"/>
                </a:solidFill>
                <a:effectLst/>
              </a:rPr>
              <a:t>list</a:t>
            </a:r>
          </a:p>
          <a:p>
            <a:pPr lvl="1"/>
            <a:r>
              <a:rPr lang="en-US" dirty="0">
                <a:effectLst/>
              </a:rPr>
              <a:t>stash@{0}: On master: quick fix for bug B (The most recent)</a:t>
            </a:r>
          </a:p>
          <a:p>
            <a:pPr lvl="1"/>
            <a:r>
              <a:rPr lang="en-US" dirty="0">
                <a:effectLst/>
              </a:rPr>
              <a:t>stash@{1}: On master: progress on feature A (The older one)</a:t>
            </a:r>
          </a:p>
          <a:p>
            <a:r>
              <a:rPr lang="en-US" b="1" dirty="0">
                <a:effectLst/>
              </a:rPr>
              <a:t>Apply a Specific </a:t>
            </a:r>
          </a:p>
          <a:p>
            <a:pPr lvl="1"/>
            <a:r>
              <a:rPr lang="sv-SE" dirty="0">
                <a:effectLst/>
              </a:rPr>
              <a:t>git stash pop stash@{1}</a:t>
            </a:r>
            <a:endParaRPr lang="en-US" b="1" dirty="0">
              <a:effectLst/>
            </a:endParaRPr>
          </a:p>
          <a:p>
            <a:r>
              <a:rPr lang="en-US" b="1" dirty="0">
                <a:effectLst/>
              </a:rPr>
              <a:t>Delete a specific stash</a:t>
            </a:r>
          </a:p>
          <a:p>
            <a:pPr lvl="1"/>
            <a:r>
              <a:rPr lang="sv-SE" b="1" dirty="0">
                <a:solidFill>
                  <a:srgbClr val="FFFF00"/>
                </a:solidFill>
                <a:effectLst/>
              </a:rPr>
              <a:t>git stash drop stash@{2}</a:t>
            </a:r>
            <a:endParaRPr lang="en-US" b="1" dirty="0">
              <a:solidFill>
                <a:srgbClr val="FFFF00"/>
              </a:solidFill>
              <a:effectLst/>
            </a:endParaRPr>
          </a:p>
          <a:p>
            <a:pPr lvl="1"/>
            <a:r>
              <a:rPr lang="en-US" b="1" dirty="0">
                <a:solidFill>
                  <a:srgbClr val="FFFF00"/>
                </a:solidFill>
                <a:effectLst/>
              </a:rPr>
              <a:t>git stash drop</a:t>
            </a:r>
            <a:r>
              <a:rPr lang="en-US" dirty="0">
                <a:effectLst/>
              </a:rPr>
              <a:t> </a:t>
            </a:r>
          </a:p>
          <a:p>
            <a:pPr lvl="2"/>
            <a:r>
              <a:rPr lang="en-US" sz="1800" dirty="0">
                <a:effectLst/>
              </a:rPr>
              <a:t>without an index, it will delete the most recent stash (stash@{0})</a:t>
            </a:r>
          </a:p>
          <a:p>
            <a:r>
              <a:rPr lang="en-US" b="1" dirty="0">
                <a:effectLst/>
              </a:rPr>
              <a:t>How to remove ALL stashes (</a:t>
            </a:r>
            <a:r>
              <a:rPr lang="en-US" dirty="0">
                <a:effectLst/>
              </a:rPr>
              <a:t>Empties the entire stash list)</a:t>
            </a:r>
            <a:endParaRPr lang="en-US" b="1" dirty="0">
              <a:effectLst/>
            </a:endParaRPr>
          </a:p>
          <a:p>
            <a:pPr lvl="1"/>
            <a:r>
              <a:rPr lang="en-US" b="1" dirty="0">
                <a:solidFill>
                  <a:srgbClr val="FFFF00"/>
                </a:solidFill>
                <a:effectLst/>
              </a:rPr>
              <a:t>git stash clear</a:t>
            </a:r>
          </a:p>
          <a:p>
            <a:pPr lvl="1"/>
            <a:endParaRPr lang="en-US" b="1" dirty="0">
              <a:effectLst/>
            </a:endParaRPr>
          </a:p>
        </p:txBody>
      </p:sp>
    </p:spTree>
    <p:extLst>
      <p:ext uri="{BB962C8B-B14F-4D97-AF65-F5344CB8AC3E}">
        <p14:creationId xmlns:p14="http://schemas.microsoft.com/office/powerpoint/2010/main" val="26791171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DFB6-57FC-DEC3-A62F-0FE7A2C8B402}"/>
              </a:ext>
            </a:extLst>
          </p:cNvPr>
          <p:cNvSpPr>
            <a:spLocks noGrp="1"/>
          </p:cNvSpPr>
          <p:nvPr>
            <p:ph type="title"/>
          </p:nvPr>
        </p:nvSpPr>
        <p:spPr>
          <a:xfrm>
            <a:off x="919119" y="0"/>
            <a:ext cx="10353762" cy="652670"/>
          </a:xfrm>
        </p:spPr>
        <p:txBody>
          <a:bodyPr>
            <a:normAutofit fontScale="90000"/>
          </a:bodyPr>
          <a:lstStyle/>
          <a:p>
            <a:r>
              <a:rPr lang="en-US" b="1" dirty="0">
                <a:solidFill>
                  <a:srgbClr val="FF0000"/>
                </a:solidFill>
              </a:rPr>
              <a:t>RDLC Report</a:t>
            </a:r>
          </a:p>
        </p:txBody>
      </p:sp>
      <p:sp>
        <p:nvSpPr>
          <p:cNvPr id="3" name="Content Placeholder 2">
            <a:extLst>
              <a:ext uri="{FF2B5EF4-FFF2-40B4-BE49-F238E27FC236}">
                <a16:creationId xmlns:a16="http://schemas.microsoft.com/office/drawing/2014/main" id="{AE4A0CB4-C17C-C6FB-2E59-71A5B9AD47EF}"/>
              </a:ext>
            </a:extLst>
          </p:cNvPr>
          <p:cNvSpPr>
            <a:spLocks noGrp="1"/>
          </p:cNvSpPr>
          <p:nvPr>
            <p:ph idx="1"/>
          </p:nvPr>
        </p:nvSpPr>
        <p:spPr>
          <a:xfrm>
            <a:off x="208722" y="652671"/>
            <a:ext cx="11628782" cy="5787886"/>
          </a:xfrm>
        </p:spPr>
        <p:txBody>
          <a:bodyPr/>
          <a:lstStyle/>
          <a:p>
            <a:r>
              <a:rPr lang="en-US" b="1" dirty="0" err="1">
                <a:solidFill>
                  <a:srgbClr val="FF0000"/>
                </a:solidFill>
              </a:rPr>
              <a:t>DataSet</a:t>
            </a:r>
            <a:r>
              <a:rPr lang="en-US" b="1" dirty="0"/>
              <a:t>: schema , </a:t>
            </a:r>
            <a:r>
              <a:rPr lang="en-US" b="1" dirty="0">
                <a:effectLst/>
              </a:rPr>
              <a:t>design-time template</a:t>
            </a:r>
            <a:r>
              <a:rPr lang="en-US" dirty="0">
                <a:effectLst/>
              </a:rPr>
              <a:t> or "blueprint" that defines the names and types of fields available to the report.</a:t>
            </a:r>
          </a:p>
          <a:p>
            <a:r>
              <a:rPr lang="en-US" b="1" dirty="0" err="1">
                <a:solidFill>
                  <a:srgbClr val="FF0000"/>
                </a:solidFill>
                <a:effectLst/>
              </a:rPr>
              <a:t>DataSource</a:t>
            </a:r>
            <a:r>
              <a:rPr lang="en-US" b="1" dirty="0">
                <a:effectLst/>
              </a:rPr>
              <a:t>: Run-time-data , </a:t>
            </a:r>
            <a:r>
              <a:rPr lang="en-US" dirty="0">
                <a:effectLst/>
              </a:rPr>
              <a:t>Acts as the </a:t>
            </a:r>
            <a:r>
              <a:rPr lang="en-US" b="1" dirty="0">
                <a:effectLst/>
              </a:rPr>
              <a:t>runtime container</a:t>
            </a:r>
            <a:r>
              <a:rPr lang="en-US" dirty="0">
                <a:effectLst/>
              </a:rPr>
              <a:t> that carries the actual data (rows/values) into the report during execution.</a:t>
            </a:r>
          </a:p>
          <a:p>
            <a:endParaRPr lang="en-US" dirty="0">
              <a:effectLst/>
            </a:endParaRPr>
          </a:p>
          <a:p>
            <a:endParaRPr lang="en-US" b="1" dirty="0"/>
          </a:p>
        </p:txBody>
      </p:sp>
    </p:spTree>
    <p:extLst>
      <p:ext uri="{BB962C8B-B14F-4D97-AF65-F5344CB8AC3E}">
        <p14:creationId xmlns:p14="http://schemas.microsoft.com/office/powerpoint/2010/main" val="38364762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12CF-665B-E422-2D12-486272E06834}"/>
              </a:ext>
            </a:extLst>
          </p:cNvPr>
          <p:cNvSpPr>
            <a:spLocks noGrp="1"/>
          </p:cNvSpPr>
          <p:nvPr>
            <p:ph type="title"/>
          </p:nvPr>
        </p:nvSpPr>
        <p:spPr>
          <a:xfrm>
            <a:off x="913795" y="0"/>
            <a:ext cx="10353762" cy="526774"/>
          </a:xfrm>
        </p:spPr>
        <p:txBody>
          <a:bodyPr>
            <a:noAutofit/>
          </a:bodyPr>
          <a:lstStyle/>
          <a:p>
            <a:r>
              <a:rPr lang="en-US" b="1" dirty="0"/>
              <a:t>Refresh Token</a:t>
            </a:r>
          </a:p>
        </p:txBody>
      </p:sp>
      <p:sp>
        <p:nvSpPr>
          <p:cNvPr id="3" name="Content Placeholder 2">
            <a:extLst>
              <a:ext uri="{FF2B5EF4-FFF2-40B4-BE49-F238E27FC236}">
                <a16:creationId xmlns:a16="http://schemas.microsoft.com/office/drawing/2014/main" id="{328C2FB1-BDB3-B234-69D8-0B9B47F5C38E}"/>
              </a:ext>
            </a:extLst>
          </p:cNvPr>
          <p:cNvSpPr>
            <a:spLocks noGrp="1"/>
          </p:cNvSpPr>
          <p:nvPr>
            <p:ph idx="1"/>
          </p:nvPr>
        </p:nvSpPr>
        <p:spPr>
          <a:xfrm>
            <a:off x="298174" y="526774"/>
            <a:ext cx="11598965" cy="6102626"/>
          </a:xfrm>
        </p:spPr>
        <p:txBody>
          <a:bodyPr/>
          <a:lstStyle/>
          <a:p>
            <a:r>
              <a:rPr lang="en-US" dirty="0"/>
              <a:t>It is sent to the server and if valid the server generate a </a:t>
            </a:r>
            <a:r>
              <a:rPr lang="en-US" b="1" dirty="0">
                <a:solidFill>
                  <a:srgbClr val="FF0000"/>
                </a:solidFill>
              </a:rPr>
              <a:t>new access</a:t>
            </a:r>
            <a:r>
              <a:rPr lang="en-US" dirty="0"/>
              <a:t> token and new </a:t>
            </a:r>
            <a:r>
              <a:rPr lang="en-US" b="1" dirty="0">
                <a:solidFill>
                  <a:srgbClr val="FF0000"/>
                </a:solidFill>
              </a:rPr>
              <a:t>refresh token</a:t>
            </a:r>
          </a:p>
          <a:p>
            <a:endParaRPr lang="en-US" b="1" dirty="0">
              <a:solidFill>
                <a:srgbClr val="FF0000"/>
              </a:solidFill>
            </a:endParaRPr>
          </a:p>
          <a:p>
            <a:endParaRPr lang="en-US" dirty="0"/>
          </a:p>
        </p:txBody>
      </p:sp>
    </p:spTree>
    <p:extLst>
      <p:ext uri="{BB962C8B-B14F-4D97-AF65-F5344CB8AC3E}">
        <p14:creationId xmlns:p14="http://schemas.microsoft.com/office/powerpoint/2010/main" val="2589317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F688-1376-8819-7771-5FD5CE47442B}"/>
              </a:ext>
            </a:extLst>
          </p:cNvPr>
          <p:cNvSpPr>
            <a:spLocks noGrp="1"/>
          </p:cNvSpPr>
          <p:nvPr>
            <p:ph type="title"/>
          </p:nvPr>
        </p:nvSpPr>
        <p:spPr>
          <a:xfrm>
            <a:off x="913795" y="0"/>
            <a:ext cx="10353762" cy="678426"/>
          </a:xfrm>
        </p:spPr>
        <p:txBody>
          <a:bodyPr>
            <a:normAutofit fontScale="90000"/>
          </a:bodyPr>
          <a:lstStyle/>
          <a:p>
            <a:r>
              <a:rPr lang="en-US" b="1" dirty="0"/>
              <a:t>publish</a:t>
            </a:r>
          </a:p>
        </p:txBody>
      </p:sp>
      <p:sp>
        <p:nvSpPr>
          <p:cNvPr id="3" name="Content Placeholder 2">
            <a:extLst>
              <a:ext uri="{FF2B5EF4-FFF2-40B4-BE49-F238E27FC236}">
                <a16:creationId xmlns:a16="http://schemas.microsoft.com/office/drawing/2014/main" id="{A196DC67-F67B-0F9B-03B2-290E003DF312}"/>
              </a:ext>
            </a:extLst>
          </p:cNvPr>
          <p:cNvSpPr>
            <a:spLocks noGrp="1"/>
          </p:cNvSpPr>
          <p:nvPr>
            <p:ph idx="1"/>
          </p:nvPr>
        </p:nvSpPr>
        <p:spPr>
          <a:xfrm>
            <a:off x="491614" y="678427"/>
            <a:ext cx="11257934" cy="5830528"/>
          </a:xfrm>
        </p:spPr>
        <p:txBody>
          <a:bodyPr>
            <a:normAutofit/>
          </a:bodyPr>
          <a:lstStyle/>
          <a:p>
            <a:r>
              <a:rPr lang="en-US" b="1" dirty="0">
                <a:effectLst/>
              </a:rPr>
              <a:t>Right-click</a:t>
            </a:r>
            <a:r>
              <a:rPr lang="en-US" dirty="0">
                <a:effectLst/>
              </a:rPr>
              <a:t> your project in </a:t>
            </a:r>
            <a:r>
              <a:rPr lang="en-US" b="1" dirty="0">
                <a:effectLst/>
              </a:rPr>
              <a:t>Solution Explorer</a:t>
            </a:r>
            <a:r>
              <a:rPr lang="en-US" dirty="0">
                <a:effectLst/>
              </a:rPr>
              <a:t> and select </a:t>
            </a:r>
            <a:r>
              <a:rPr lang="en-US" b="1" dirty="0">
                <a:effectLst/>
              </a:rPr>
              <a:t>Publish</a:t>
            </a:r>
            <a:r>
              <a:rPr lang="en-US" dirty="0">
                <a:effectLst/>
              </a:rPr>
              <a:t>.</a:t>
            </a:r>
          </a:p>
          <a:p>
            <a:r>
              <a:rPr lang="en-US" dirty="0">
                <a:effectLst/>
              </a:rPr>
              <a:t>Select </a:t>
            </a:r>
            <a:r>
              <a:rPr lang="en-US" b="1" dirty="0">
                <a:effectLst/>
              </a:rPr>
              <a:t>Folder</a:t>
            </a:r>
            <a:r>
              <a:rPr lang="en-US" dirty="0">
                <a:effectLst/>
              </a:rPr>
              <a:t> as the target and click </a:t>
            </a:r>
            <a:r>
              <a:rPr lang="en-US" b="1" dirty="0">
                <a:effectLst/>
              </a:rPr>
              <a:t>Finish</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 you could</a:t>
            </a:r>
          </a:p>
          <a:p>
            <a:r>
              <a:rPr lang="en-US" dirty="0">
                <a:effectLst/>
              </a:rPr>
              <a:t>Change </a:t>
            </a:r>
            <a:r>
              <a:rPr lang="en-US" b="1" dirty="0">
                <a:effectLst/>
              </a:rPr>
              <a:t>Deployment Mode</a:t>
            </a:r>
            <a:r>
              <a:rPr lang="en-US" dirty="0">
                <a:effectLst/>
              </a:rPr>
              <a:t> to:</a:t>
            </a:r>
          </a:p>
          <a:p>
            <a:pPr lvl="1"/>
            <a:r>
              <a:rPr lang="en-US" b="1" dirty="0">
                <a:solidFill>
                  <a:srgbClr val="FF0000"/>
                </a:solidFill>
                <a:effectLst/>
              </a:rPr>
              <a:t>Framework-dependent</a:t>
            </a:r>
            <a:r>
              <a:rPr lang="en-US" dirty="0">
                <a:effectLst/>
              </a:rPr>
              <a:t>: Smaller size, but requires .NET to be installed on the target PC.</a:t>
            </a:r>
          </a:p>
          <a:p>
            <a:pPr lvl="1"/>
            <a:r>
              <a:rPr lang="en-US" b="1" dirty="0">
                <a:solidFill>
                  <a:srgbClr val="FF0000"/>
                </a:solidFill>
                <a:effectLst/>
              </a:rPr>
              <a:t>Self-contained</a:t>
            </a:r>
            <a:r>
              <a:rPr lang="en-US" dirty="0">
                <a:effectLst/>
              </a:rPr>
              <a:t>: Larger size but runs on any PC without needing .NET installed.</a:t>
            </a:r>
          </a:p>
          <a:p>
            <a:r>
              <a:rPr lang="en-US" dirty="0">
                <a:effectLst/>
              </a:rPr>
              <a:t>Click </a:t>
            </a:r>
            <a:r>
              <a:rPr lang="en-US" b="1" dirty="0">
                <a:effectLst/>
              </a:rPr>
              <a:t>Publish</a:t>
            </a:r>
            <a:r>
              <a:rPr lang="en-US" dirty="0">
                <a:effectLst/>
              </a:rPr>
              <a:t>.</a:t>
            </a:r>
            <a:endParaRPr lang="en-US" dirty="0"/>
          </a:p>
        </p:txBody>
      </p:sp>
    </p:spTree>
    <p:extLst>
      <p:ext uri="{BB962C8B-B14F-4D97-AF65-F5344CB8AC3E}">
        <p14:creationId xmlns:p14="http://schemas.microsoft.com/office/powerpoint/2010/main" val="105750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791C-19DD-2DF4-08BC-14FEA90493D3}"/>
              </a:ext>
            </a:extLst>
          </p:cNvPr>
          <p:cNvSpPr>
            <a:spLocks noGrp="1"/>
          </p:cNvSpPr>
          <p:nvPr>
            <p:ph type="title"/>
          </p:nvPr>
        </p:nvSpPr>
        <p:spPr>
          <a:xfrm>
            <a:off x="913795" y="0"/>
            <a:ext cx="10353762" cy="560439"/>
          </a:xfrm>
        </p:spPr>
        <p:txBody>
          <a:bodyPr>
            <a:normAutofit fontScale="90000"/>
          </a:bodyPr>
          <a:lstStyle/>
          <a:p>
            <a:r>
              <a:rPr lang="en-US" b="1" dirty="0"/>
              <a:t>Files of publishing</a:t>
            </a:r>
          </a:p>
        </p:txBody>
      </p:sp>
      <p:sp>
        <p:nvSpPr>
          <p:cNvPr id="3" name="Content Placeholder 2">
            <a:extLst>
              <a:ext uri="{FF2B5EF4-FFF2-40B4-BE49-F238E27FC236}">
                <a16:creationId xmlns:a16="http://schemas.microsoft.com/office/drawing/2014/main" id="{814B1157-DD07-B248-4A4E-52893887A4F9}"/>
              </a:ext>
            </a:extLst>
          </p:cNvPr>
          <p:cNvSpPr>
            <a:spLocks noGrp="1"/>
          </p:cNvSpPr>
          <p:nvPr>
            <p:ph idx="1"/>
          </p:nvPr>
        </p:nvSpPr>
        <p:spPr>
          <a:xfrm>
            <a:off x="393290" y="560439"/>
            <a:ext cx="11326761" cy="6115664"/>
          </a:xfrm>
        </p:spPr>
        <p:txBody>
          <a:bodyPr/>
          <a:lstStyle/>
          <a:p>
            <a:r>
              <a:rPr lang="en-US" b="1" dirty="0">
                <a:solidFill>
                  <a:srgbClr val="FF0000"/>
                </a:solidFill>
                <a:effectLst/>
              </a:rPr>
              <a:t>[AppName].exe</a:t>
            </a:r>
            <a:r>
              <a:rPr lang="en-US" dirty="0">
                <a:effectLst/>
              </a:rPr>
              <a:t> The main executable. This is what you (or your users) double-click to run the app.</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dll</a:t>
            </a:r>
            <a:r>
              <a:rPr lang="en-US" dirty="0">
                <a:effectLst/>
              </a:rPr>
              <a:t>: The core logic of your application. In "Framework-dependent" mode, the .exe is just a launcher that calls this .</a:t>
            </a:r>
            <a:r>
              <a:rPr lang="en-US" dirty="0" err="1">
                <a:effectLst/>
              </a:rPr>
              <a:t>dll</a:t>
            </a:r>
            <a:r>
              <a:rPr lang="en-US" dirty="0">
                <a:effectLst/>
              </a:rPr>
              <a:t> , You can also run it manually using dotnet [</a:t>
            </a:r>
            <a:r>
              <a:rPr lang="en-US" dirty="0" err="1">
                <a:effectLst/>
              </a:rPr>
              <a:t>AppName</a:t>
            </a:r>
            <a:r>
              <a:rPr lang="en-US" dirty="0">
                <a:effectLst/>
              </a:rPr>
              <a:t>].</a:t>
            </a:r>
            <a:r>
              <a:rPr lang="en-US" dirty="0" err="1">
                <a:effectLst/>
              </a:rPr>
              <a:t>dll</a:t>
            </a:r>
            <a:r>
              <a:rPr lang="en-US" dirty="0">
                <a:effectLst/>
              </a:rPr>
              <a:t>.</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runtimeconfig.json</a:t>
            </a:r>
            <a:r>
              <a:rPr lang="en-US" dirty="0">
                <a:effectLst/>
              </a:rPr>
              <a:t>: </a:t>
            </a:r>
            <a:r>
              <a:rPr lang="en-US" b="1" dirty="0">
                <a:effectLst/>
              </a:rPr>
              <a:t>Critical file.</a:t>
            </a:r>
            <a:r>
              <a:rPr lang="en-US" dirty="0">
                <a:effectLst/>
              </a:rPr>
              <a:t> It tells the computer which version of the .NET runtime (like .NET 8 or 9) is required to run your code. Without this, the app may fail to start.</a:t>
            </a:r>
          </a:p>
          <a:p>
            <a:r>
              <a:rPr lang="en-US" b="1" dirty="0" err="1">
                <a:solidFill>
                  <a:srgbClr val="FF0000"/>
                </a:solidFill>
                <a:effectLst/>
              </a:rPr>
              <a:t>appsettings.json</a:t>
            </a:r>
            <a:r>
              <a:rPr lang="en-US" b="1" dirty="0">
                <a:solidFill>
                  <a:srgbClr val="FF0000"/>
                </a:solidFill>
                <a:effectLst/>
              </a:rPr>
              <a:t> (if used)</a:t>
            </a:r>
            <a:r>
              <a:rPr lang="en-US" dirty="0">
                <a:effectLst/>
              </a:rPr>
              <a:t>: This is where your configuration (like database strings or API keys) lives. If you change this file </a:t>
            </a:r>
            <a:r>
              <a:rPr lang="en-US" i="1" dirty="0">
                <a:effectLst/>
              </a:rPr>
              <a:t>after</a:t>
            </a:r>
            <a:r>
              <a:rPr lang="en-US" dirty="0">
                <a:effectLst/>
              </a:rPr>
              <a:t> publishing, the app will use the new settings without needing a re-compile.</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deps.json</a:t>
            </a:r>
            <a:r>
              <a:rPr lang="en-US" dirty="0">
                <a:effectLst/>
              </a:rPr>
              <a:t>: A map of all your technical dependencies. It tells the app where to find any NuGet packages or other libraries it needs to function.</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pdb</a:t>
            </a:r>
            <a:r>
              <a:rPr lang="en-US" dirty="0">
                <a:effectLst/>
              </a:rPr>
              <a:t>: Debugging symbols. These are </a:t>
            </a:r>
            <a:r>
              <a:rPr lang="en-US" b="1" dirty="0">
                <a:effectLst/>
              </a:rPr>
              <a:t>not required</a:t>
            </a:r>
            <a:r>
              <a:rPr lang="en-US" dirty="0">
                <a:effectLst/>
              </a:rPr>
              <a:t> for the app to run. You can delete them for a cleaner distribution, but keep them if you need to investigate "crashes" later using a debugger.</a:t>
            </a:r>
          </a:p>
          <a:p>
            <a:r>
              <a:rPr lang="en-US" b="1" dirty="0">
                <a:effectLst/>
              </a:rPr>
              <a:t>If you published "Framework-Dependent":</a:t>
            </a:r>
            <a:r>
              <a:rPr lang="en-US" dirty="0">
                <a:effectLst/>
              </a:rPr>
              <a:t> You must give them </a:t>
            </a:r>
            <a:r>
              <a:rPr lang="en-US" b="1" dirty="0">
                <a:effectLst/>
              </a:rPr>
              <a:t>everything</a:t>
            </a:r>
            <a:r>
              <a:rPr lang="en-US" dirty="0">
                <a:effectLst/>
              </a:rPr>
              <a:t> in the publish folder (except the .</a:t>
            </a:r>
            <a:r>
              <a:rPr lang="en-US" dirty="0" err="1">
                <a:effectLst/>
              </a:rPr>
              <a:t>pdb</a:t>
            </a:r>
            <a:r>
              <a:rPr lang="en-US" dirty="0">
                <a:effectLst/>
              </a:rPr>
              <a:t> files)</a:t>
            </a:r>
          </a:p>
          <a:p>
            <a:r>
              <a:rPr lang="en-US" b="1" dirty="0">
                <a:effectLst/>
              </a:rPr>
              <a:t>If you published "Single-File":</a:t>
            </a:r>
            <a:r>
              <a:rPr lang="en-US" dirty="0">
                <a:effectLst/>
              </a:rPr>
              <a:t> You only need to give them the one </a:t>
            </a:r>
            <a:r>
              <a:rPr lang="en-US" b="1" dirty="0">
                <a:effectLst/>
              </a:rPr>
              <a:t>.exe</a:t>
            </a:r>
            <a:r>
              <a:rPr lang="en-US" dirty="0">
                <a:effectLst/>
              </a:rPr>
              <a:t> file.</a:t>
            </a:r>
          </a:p>
          <a:p>
            <a:endParaRPr lang="en-US" dirty="0">
              <a:effectLst/>
            </a:endParaRPr>
          </a:p>
          <a:p>
            <a:endParaRPr lang="en-US" dirty="0"/>
          </a:p>
        </p:txBody>
      </p:sp>
    </p:spTree>
    <p:extLst>
      <p:ext uri="{BB962C8B-B14F-4D97-AF65-F5344CB8AC3E}">
        <p14:creationId xmlns:p14="http://schemas.microsoft.com/office/powerpoint/2010/main" val="2186187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95755</TotalTime>
  <Words>10154</Words>
  <Application>Microsoft Office PowerPoint</Application>
  <PresentationFormat>Widescreen</PresentationFormat>
  <Paragraphs>1007</Paragraphs>
  <Slides>163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163</vt:i4>
      </vt:variant>
    </vt:vector>
  </HeadingPairs>
  <TitlesOfParts>
    <vt:vector size="171"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publish</vt:lpstr>
      <vt:lpstr>Files of publishing</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Lazy Loading</vt:lpstr>
      <vt:lpstr>Expand </vt:lpstr>
      <vt:lpstr>Invoke</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Make folder as repo in github</vt:lpstr>
      <vt:lpstr>Git stash</vt:lpstr>
      <vt:lpstr>Stash [cont.]</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lpstr>RDLC Report</vt:lpstr>
      <vt:lpstr>Refresh Token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IT Department</cp:lastModifiedBy>
  <cp:revision>835</cp:revision>
  <dcterms:created xsi:type="dcterms:W3CDTF">2024-03-11T12:02:03Z</dcterms:created>
  <dcterms:modified xsi:type="dcterms:W3CDTF">2026-02-11T11:19:53Z</dcterms:modified>
</cp:coreProperties>
</file>